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handoutMasterIdLst>
    <p:handoutMasterId r:id="rId18"/>
  </p:handoutMasterIdLst>
  <p:sldIdLst>
    <p:sldId id="276" r:id="rId5"/>
    <p:sldId id="269" r:id="rId6"/>
    <p:sldId id="273" r:id="rId7"/>
    <p:sldId id="285" r:id="rId8"/>
    <p:sldId id="272" r:id="rId9"/>
    <p:sldId id="286" r:id="rId10"/>
    <p:sldId id="288" r:id="rId11"/>
    <p:sldId id="265" r:id="rId12"/>
    <p:sldId id="287" r:id="rId13"/>
    <p:sldId id="280" r:id="rId14"/>
    <p:sldId id="282"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9D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B8995-B04B-4096-B142-6B618320C51C}" v="2" dt="2024-11-20T01:37:34.876"/>
    <p1510:client id="{CDA1F5EA-BDD3-43C5-AE2B-6A1E1CF09272}" v="5" dt="2024-11-20T00:47:15.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81114" autoAdjust="0"/>
  </p:normalViewPr>
  <p:slideViewPr>
    <p:cSldViewPr snapToGrid="0">
      <p:cViewPr varScale="1">
        <p:scale>
          <a:sx n="55" d="100"/>
          <a:sy n="55" d="100"/>
        </p:scale>
        <p:origin x="282"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102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shirah Khatib" userId="3843fb708a19d98b" providerId="LiveId" clId="{02CB8995-B04B-4096-B142-6B618320C51C}"/>
    <pc:docChg chg="delSld modSld">
      <pc:chgData name="Inshirah Khatib" userId="3843fb708a19d98b" providerId="LiveId" clId="{02CB8995-B04B-4096-B142-6B618320C51C}" dt="2024-11-20T01:37:37.309" v="2" actId="47"/>
      <pc:docMkLst>
        <pc:docMk/>
      </pc:docMkLst>
      <pc:sldChg chg="del">
        <pc:chgData name="Inshirah Khatib" userId="3843fb708a19d98b" providerId="LiveId" clId="{02CB8995-B04B-4096-B142-6B618320C51C}" dt="2024-11-20T01:37:37.309" v="2" actId="47"/>
        <pc:sldMkLst>
          <pc:docMk/>
          <pc:sldMk cId="2071420771" sldId="264"/>
        </pc:sldMkLst>
      </pc:sldChg>
      <pc:sldChg chg="modSp mod">
        <pc:chgData name="Inshirah Khatib" userId="3843fb708a19d98b" providerId="LiveId" clId="{02CB8995-B04B-4096-B142-6B618320C51C}" dt="2024-11-20T00:55:54.473" v="1"/>
        <pc:sldMkLst>
          <pc:docMk/>
          <pc:sldMk cId="415828101" sldId="274"/>
        </pc:sldMkLst>
        <pc:spChg chg="mod">
          <ac:chgData name="Inshirah Khatib" userId="3843fb708a19d98b" providerId="LiveId" clId="{02CB8995-B04B-4096-B142-6B618320C51C}" dt="2024-11-20T00:55:54.473" v="1"/>
          <ac:spMkLst>
            <pc:docMk/>
            <pc:sldMk cId="415828101" sldId="274"/>
            <ac:spMk id="3" creationId="{7549B244-217B-43EF-05FE-45F5E27F4299}"/>
          </ac:spMkLst>
        </pc:spChg>
      </pc:sldChg>
    </pc:docChg>
  </pc:docChgLst>
  <pc:docChgLst>
    <pc:chgData name="Cordette Gillis" userId="53d62ceb03da24bf" providerId="LiveId" clId="{CDA1F5EA-BDD3-43C5-AE2B-6A1E1CF09272}"/>
    <pc:docChg chg="custSel addSld delSld modSld sldOrd">
      <pc:chgData name="Cordette Gillis" userId="53d62ceb03da24bf" providerId="LiveId" clId="{CDA1F5EA-BDD3-43C5-AE2B-6A1E1CF09272}" dt="2024-11-20T00:47:58.817" v="73" actId="20577"/>
      <pc:docMkLst>
        <pc:docMk/>
      </pc:docMkLst>
      <pc:sldChg chg="modSp mod">
        <pc:chgData name="Cordette Gillis" userId="53d62ceb03da24bf" providerId="LiveId" clId="{CDA1F5EA-BDD3-43C5-AE2B-6A1E1CF09272}" dt="2024-11-20T00:47:30.002" v="66" actId="20577"/>
        <pc:sldMkLst>
          <pc:docMk/>
          <pc:sldMk cId="2071420771" sldId="264"/>
        </pc:sldMkLst>
        <pc:spChg chg="mod">
          <ac:chgData name="Cordette Gillis" userId="53d62ceb03da24bf" providerId="LiveId" clId="{CDA1F5EA-BDD3-43C5-AE2B-6A1E1CF09272}" dt="2024-11-20T00:47:30.002" v="66" actId="20577"/>
          <ac:spMkLst>
            <pc:docMk/>
            <pc:sldMk cId="2071420771" sldId="264"/>
            <ac:spMk id="10" creationId="{CCBA757E-BFBE-4F77-A663-956FE051CD32}"/>
          </ac:spMkLst>
        </pc:spChg>
      </pc:sldChg>
      <pc:sldChg chg="modSp mod">
        <pc:chgData name="Cordette Gillis" userId="53d62ceb03da24bf" providerId="LiveId" clId="{CDA1F5EA-BDD3-43C5-AE2B-6A1E1CF09272}" dt="2024-11-20T00:47:27.535" v="65" actId="20577"/>
        <pc:sldMkLst>
          <pc:docMk/>
          <pc:sldMk cId="2537539544" sldId="265"/>
        </pc:sldMkLst>
        <pc:spChg chg="mod">
          <ac:chgData name="Cordette Gillis" userId="53d62ceb03da24bf" providerId="LiveId" clId="{CDA1F5EA-BDD3-43C5-AE2B-6A1E1CF09272}" dt="2024-11-20T00:47:27.535" v="65" actId="20577"/>
          <ac:spMkLst>
            <pc:docMk/>
            <pc:sldMk cId="2537539544" sldId="265"/>
            <ac:spMk id="15" creationId="{E6747064-4DEE-2CE5-4214-ED9AEC74B7A9}"/>
          </ac:spMkLst>
        </pc:spChg>
      </pc:sldChg>
      <pc:sldChg chg="modNotesTx">
        <pc:chgData name="Cordette Gillis" userId="53d62ceb03da24bf" providerId="LiveId" clId="{CDA1F5EA-BDD3-43C5-AE2B-6A1E1CF09272}" dt="2024-11-20T00:44:46.158" v="55" actId="20577"/>
        <pc:sldMkLst>
          <pc:docMk/>
          <pc:sldMk cId="1262179149" sldId="273"/>
        </pc:sldMkLst>
      </pc:sldChg>
      <pc:sldChg chg="ord">
        <pc:chgData name="Cordette Gillis" userId="53d62ceb03da24bf" providerId="LiveId" clId="{CDA1F5EA-BDD3-43C5-AE2B-6A1E1CF09272}" dt="2024-11-20T00:46:05.789" v="60"/>
        <pc:sldMkLst>
          <pc:docMk/>
          <pc:sldMk cId="415828101" sldId="274"/>
        </pc:sldMkLst>
      </pc:sldChg>
      <pc:sldChg chg="del">
        <pc:chgData name="Cordette Gillis" userId="53d62ceb03da24bf" providerId="LiveId" clId="{CDA1F5EA-BDD3-43C5-AE2B-6A1E1CF09272}" dt="2024-11-20T00:46:50.988" v="62" actId="47"/>
        <pc:sldMkLst>
          <pc:docMk/>
          <pc:sldMk cId="1798743587" sldId="278"/>
        </pc:sldMkLst>
      </pc:sldChg>
      <pc:sldChg chg="modSp mod">
        <pc:chgData name="Cordette Gillis" userId="53d62ceb03da24bf" providerId="LiveId" clId="{CDA1F5EA-BDD3-43C5-AE2B-6A1E1CF09272}" dt="2024-11-20T00:47:35.423" v="67" actId="20577"/>
        <pc:sldMkLst>
          <pc:docMk/>
          <pc:sldMk cId="2815839561" sldId="280"/>
        </pc:sldMkLst>
        <pc:spChg chg="mod">
          <ac:chgData name="Cordette Gillis" userId="53d62ceb03da24bf" providerId="LiveId" clId="{CDA1F5EA-BDD3-43C5-AE2B-6A1E1CF09272}" dt="2024-11-20T00:47:35.423" v="67" actId="20577"/>
          <ac:spMkLst>
            <pc:docMk/>
            <pc:sldMk cId="2815839561" sldId="280"/>
            <ac:spMk id="2" creationId="{5186738F-3E8A-3F19-53D3-328FF4BEF2B0}"/>
          </ac:spMkLst>
        </pc:spChg>
      </pc:sldChg>
      <pc:sldChg chg="del">
        <pc:chgData name="Cordette Gillis" userId="53d62ceb03da24bf" providerId="LiveId" clId="{CDA1F5EA-BDD3-43C5-AE2B-6A1E1CF09272}" dt="2024-11-20T00:47:17.539" v="63" actId="47"/>
        <pc:sldMkLst>
          <pc:docMk/>
          <pc:sldMk cId="1642016045" sldId="281"/>
        </pc:sldMkLst>
      </pc:sldChg>
      <pc:sldChg chg="modNotesTx">
        <pc:chgData name="Cordette Gillis" userId="53d62ceb03da24bf" providerId="LiveId" clId="{CDA1F5EA-BDD3-43C5-AE2B-6A1E1CF09272}" dt="2024-11-20T00:47:58.817" v="73" actId="20577"/>
        <pc:sldMkLst>
          <pc:docMk/>
          <pc:sldMk cId="3619672662" sldId="282"/>
        </pc:sldMkLst>
      </pc:sldChg>
      <pc:sldChg chg="del">
        <pc:chgData name="Cordette Gillis" userId="53d62ceb03da24bf" providerId="LiveId" clId="{CDA1F5EA-BDD3-43C5-AE2B-6A1E1CF09272}" dt="2024-11-20T00:46:26.659" v="61" actId="47"/>
        <pc:sldMkLst>
          <pc:docMk/>
          <pc:sldMk cId="2520934630" sldId="283"/>
        </pc:sldMkLst>
      </pc:sldChg>
      <pc:sldChg chg="new del">
        <pc:chgData name="Cordette Gillis" userId="53d62ceb03da24bf" providerId="LiveId" clId="{CDA1F5EA-BDD3-43C5-AE2B-6A1E1CF09272}" dt="2024-11-20T00:45:29.377" v="58" actId="47"/>
        <pc:sldMkLst>
          <pc:docMk/>
          <pc:sldMk cId="2593507858" sldId="284"/>
        </pc:sldMkLst>
      </pc:sldChg>
      <pc:sldChg chg="add">
        <pc:chgData name="Cordette Gillis" userId="53d62ceb03da24bf" providerId="LiveId" clId="{CDA1F5EA-BDD3-43C5-AE2B-6A1E1CF09272}" dt="2024-11-20T00:45:25.869" v="57"/>
        <pc:sldMkLst>
          <pc:docMk/>
          <pc:sldMk cId="449637091" sldId="285"/>
        </pc:sldMkLst>
      </pc:sldChg>
      <pc:sldChg chg="modSp mod">
        <pc:chgData name="Cordette Gillis" userId="53d62ceb03da24bf" providerId="LiveId" clId="{CDA1F5EA-BDD3-43C5-AE2B-6A1E1CF09272}" dt="2024-11-20T00:47:23.647" v="64" actId="20577"/>
        <pc:sldMkLst>
          <pc:docMk/>
          <pc:sldMk cId="619482321" sldId="287"/>
        </pc:sldMkLst>
        <pc:spChg chg="mod">
          <ac:chgData name="Cordette Gillis" userId="53d62ceb03da24bf" providerId="LiveId" clId="{CDA1F5EA-BDD3-43C5-AE2B-6A1E1CF09272}" dt="2024-11-20T00:47:23.647" v="64" actId="20577"/>
          <ac:spMkLst>
            <pc:docMk/>
            <pc:sldMk cId="619482321" sldId="287"/>
            <ac:spMk id="2" creationId="{1AF8D961-12BE-E9D8-9522-9F9BFAF81DA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11/19/2024</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26628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Initially, we looked at Mental Health vs. Gaming hours Across different age/gender groups. We did find a moderate correlation between gaming hours and mental health, but the p-value suggested that this correlation was not statistically significant, so we had to approach from a more general angle.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effectLst/>
                <a:latin typeface="Calibri" panose="020F0502020204030204" pitchFamily="34" charset="0"/>
                <a:ea typeface="Aptos" panose="020B0004020202020204" pitchFamily="34" charset="0"/>
                <a:cs typeface="Times New Roman" panose="02020603050405020304" pitchFamily="18" charset="0"/>
              </a:rPr>
              <a:t>If we look at just gaming hours vs. mental health status -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Our analysis of gaming hours and mental health status showed an interesting, albeit weak, connection</a:t>
            </a:r>
            <a:r>
              <a:rPr lang="en-US" sz="1200" dirty="0">
                <a:effectLst/>
                <a:latin typeface="Calibri" panose="020F050202020403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We found a correlation coefficient of about 0.177, suggesting that people who spend more time gaming may report slightly poorer mental health. You can see for yourself on the scatter plot. People who gamed less, did report better mental health status. Further, the p-value was </a:t>
            </a:r>
            <a:r>
              <a:rPr lang="en-US" sz="1200" i="1" dirty="0">
                <a:effectLst/>
                <a:latin typeface="Calibri" panose="020F0502020204030204" pitchFamily="34" charset="0"/>
                <a:ea typeface="Aptos" panose="020B0004020202020204" pitchFamily="34" charset="0"/>
                <a:cs typeface="Times New Roman" panose="02020603050405020304" pitchFamily="18" charset="0"/>
              </a:rPr>
              <a:t>incredibly</a:t>
            </a:r>
            <a:r>
              <a:rPr lang="en-US" sz="1200" dirty="0">
                <a:effectLst/>
                <a:latin typeface="Calibri" panose="020F0502020204030204" pitchFamily="34" charset="0"/>
                <a:ea typeface="Aptos" panose="020B0004020202020204" pitchFamily="34" charset="0"/>
                <a:cs typeface="Times New Roman" panose="02020603050405020304" pitchFamily="18" charset="0"/>
              </a:rPr>
              <a:t> small meaning this result is statistically significant</a:t>
            </a:r>
            <a:r>
              <a:rPr lang="en-US" sz="1200" dirty="0">
                <a:latin typeface="Calibri" panose="020F0502020204030204" pitchFamily="34" charset="0"/>
                <a:ea typeface="Aptos" panose="020B0004020202020204" pitchFamily="34" charset="0"/>
                <a:cs typeface="Times New Roman" panose="02020603050405020304" pitchFamily="18" charset="0"/>
              </a:rPr>
              <a:t> – not due to chance</a:t>
            </a:r>
            <a:r>
              <a:rPr lang="en-US" sz="1200" dirty="0">
                <a:effectLst/>
                <a:latin typeface="Calibri" panose="020F0502020204030204" pitchFamily="34" charset="0"/>
                <a:ea typeface="Aptos" panose="020B0004020202020204" pitchFamily="34" charset="0"/>
                <a:cs typeface="Times New Roman" panose="02020603050405020304" pitchFamily="18" charset="0"/>
              </a:rPr>
              <a:t>. Not the decimal to the negative 71</a:t>
            </a:r>
            <a:r>
              <a:rPr lang="en-US" sz="1200" baseline="30000" dirty="0">
                <a:effectLst/>
                <a:latin typeface="Calibri" panose="020F0502020204030204" pitchFamily="34" charset="0"/>
                <a:ea typeface="Aptos" panose="020B0004020202020204" pitchFamily="34" charset="0"/>
                <a:cs typeface="Times New Roman" panose="02020603050405020304" pitchFamily="18" charset="0"/>
              </a:rPr>
              <a:t>st</a:t>
            </a:r>
            <a:r>
              <a:rPr lang="en-US" sz="1200" dirty="0">
                <a:effectLst/>
                <a:latin typeface="Calibri" panose="020F0502020204030204" pitchFamily="34" charset="0"/>
                <a:ea typeface="Aptos" panose="020B0004020202020204" pitchFamily="34" charset="0"/>
                <a:cs typeface="Times New Roman" panose="02020603050405020304" pitchFamily="18" charset="0"/>
              </a:rPr>
              <a:t> power.</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However, it’s important to note that while the data shows some link between gaming and mental health,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the weak correlation hints that gaming isn’t the main factor affecting mental health.</a:t>
            </a:r>
            <a:endParaRPr lang="en-US" sz="1200" b="1" i="1"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1EEE60E-651F-40CC-AD73-C00F10CE42B6}" type="slidenum">
              <a:rPr lang="en-US" smtClean="0"/>
              <a:t>10</a:t>
            </a:fld>
            <a:endParaRPr lang="en-US" dirty="0"/>
          </a:p>
        </p:txBody>
      </p:sp>
    </p:spTree>
    <p:extLst>
      <p:ext uri="{BB962C8B-B14F-4D97-AF65-F5344CB8AC3E}">
        <p14:creationId xmlns:p14="http://schemas.microsoft.com/office/powerpoint/2010/main" val="2792267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reveals significant insights into the relationship between technology usage, mental health, age, and gender. Younger individuals, particularly males, exhibit higher combined usage hours, with activities like gaming and social media contributing significantly. High combined usage hours are strongly associated with poor mental health, suggesting a potential negative impact of excessive screen time. Gender differences are notable, as males consistently show higher usage across all mental health categories, especially among those with poor mental health. However, the data does not establish causality—whether heavy usage causes poor mental health or serves as a coping mechanism remains unclear. These findings highlight the need for targeted interventions, particularly for younger males and individuals with high stress levels, to promote balanced technology habits and improve mental well-being.</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11</a:t>
            </a:fld>
            <a:endParaRPr lang="en-US" dirty="0"/>
          </a:p>
        </p:txBody>
      </p:sp>
    </p:spTree>
    <p:extLst>
      <p:ext uri="{BB962C8B-B14F-4D97-AF65-F5344CB8AC3E}">
        <p14:creationId xmlns:p14="http://schemas.microsoft.com/office/powerpoint/2010/main" val="212489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Logan can do this !</a:t>
            </a:r>
          </a:p>
        </p:txBody>
      </p:sp>
      <p:sp>
        <p:nvSpPr>
          <p:cNvPr id="4" name="Slide Number Placeholder 3"/>
          <p:cNvSpPr>
            <a:spLocks noGrp="1"/>
          </p:cNvSpPr>
          <p:nvPr>
            <p:ph type="sldNum" sz="quarter" idx="5"/>
          </p:nvPr>
        </p:nvSpPr>
        <p:spPr/>
        <p:txBody>
          <a:bodyPr/>
          <a:lstStyle/>
          <a:p>
            <a:fld id="{41EEE60E-651F-40CC-AD73-C00F10CE42B6}" type="slidenum">
              <a:rPr lang="en-US" smtClean="0"/>
              <a:t>2</a:t>
            </a:fld>
            <a:endParaRPr lang="en-US" dirty="0"/>
          </a:p>
        </p:txBody>
      </p:sp>
    </p:spTree>
    <p:extLst>
      <p:ext uri="{BB962C8B-B14F-4D97-AF65-F5344CB8AC3E}">
        <p14:creationId xmlns:p14="http://schemas.microsoft.com/office/powerpoint/2010/main" val="69897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err="1">
                <a:effectLst/>
                <a:latin typeface="Aptos" panose="020B0004020202020204" pitchFamily="34" charset="0"/>
                <a:ea typeface="Aptos" panose="020B0004020202020204" pitchFamily="34" charset="0"/>
                <a:cs typeface="Times New Roman" panose="02020603050405020304" pitchFamily="18" charset="0"/>
              </a:rPr>
              <a:t>Inshirah</a:t>
            </a:r>
            <a:r>
              <a:rPr lang="en-US" sz="1200" b="0" dirty="0">
                <a:effectLst/>
                <a:latin typeface="Aptos" panose="020B0004020202020204" pitchFamily="34" charset="0"/>
                <a:ea typeface="Aptos" panose="020B0004020202020204" pitchFamily="34" charset="0"/>
                <a:cs typeface="Times New Roman" panose="02020603050405020304" pitchFamily="18" charset="0"/>
              </a:rPr>
              <a:t> (Cordette can fill in any additional info if needed)</a:t>
            </a:r>
          </a:p>
          <a:p>
            <a:pPr marL="0" indent="0">
              <a:buNone/>
            </a:pPr>
            <a:r>
              <a:rPr lang="en-US" sz="1200" b="0" dirty="0">
                <a:effectLst/>
                <a:latin typeface="Aptos" panose="020B0004020202020204" pitchFamily="34" charset="0"/>
                <a:ea typeface="Aptos" panose="020B0004020202020204" pitchFamily="34" charset="0"/>
                <a:cs typeface="Times New Roman" panose="02020603050405020304" pitchFamily="18" charset="0"/>
              </a:rPr>
              <a:t>Discuss how technology plays a role (broad overview on technology in every day lives). </a:t>
            </a:r>
          </a:p>
          <a:p>
            <a:pPr marL="342900" indent="-342900">
              <a:buAutoNum type="arabicPeriod"/>
            </a:pPr>
            <a:r>
              <a:rPr lang="en-US" sz="1200" b="0" dirty="0">
                <a:effectLst/>
                <a:latin typeface="Aptos" panose="020B0004020202020204" pitchFamily="34" charset="0"/>
                <a:ea typeface="Aptos" panose="020B0004020202020204" pitchFamily="34" charset="0"/>
                <a:cs typeface="Times New Roman" panose="02020603050405020304" pitchFamily="18" charset="0"/>
              </a:rPr>
              <a:t>Pervasiveness in Daily Life</a:t>
            </a:r>
          </a:p>
          <a:p>
            <a:pPr marL="342900" indent="-342900">
              <a:buAutoNum type="arabicPeriod"/>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Mental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Physical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dirty="0">
                <a:effectLst/>
                <a:latin typeface="Aptos" panose="020B0004020202020204" pitchFamily="34" charset="0"/>
                <a:ea typeface="Aptos" panose="020B0004020202020204" pitchFamily="34" charset="0"/>
                <a:cs typeface="Times New Roman" panose="02020603050405020304" pitchFamily="18" charset="0"/>
              </a:rPr>
              <a:t>Social and Cultural Dynamics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We will focus on how technology plays a role on our mental health. The topics discussed will be the effects of social media and gaming on our mental health and stress. Analyzing the impacts by age and gender. </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3</a:t>
            </a:fld>
            <a:endParaRPr lang="en-US" dirty="0"/>
          </a:p>
        </p:txBody>
      </p:sp>
    </p:spTree>
    <p:extLst>
      <p:ext uri="{BB962C8B-B14F-4D97-AF65-F5344CB8AC3E}">
        <p14:creationId xmlns:p14="http://schemas.microsoft.com/office/powerpoint/2010/main" val="375015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4</a:t>
            </a:fld>
            <a:endParaRPr lang="en-US" dirty="0"/>
          </a:p>
        </p:txBody>
      </p:sp>
    </p:spTree>
    <p:extLst>
      <p:ext uri="{BB962C8B-B14F-4D97-AF65-F5344CB8AC3E}">
        <p14:creationId xmlns:p14="http://schemas.microsoft.com/office/powerpoint/2010/main" val="182255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5</a:t>
            </a:fld>
            <a:endParaRPr lang="en-US" dirty="0"/>
          </a:p>
        </p:txBody>
      </p:sp>
    </p:spTree>
    <p:extLst>
      <p:ext uri="{BB962C8B-B14F-4D97-AF65-F5344CB8AC3E}">
        <p14:creationId xmlns:p14="http://schemas.microsoft.com/office/powerpoint/2010/main" val="459363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Cordette</a:t>
            </a:r>
            <a:endParaRPr lang="en-US" b="1" dirty="0"/>
          </a:p>
          <a:p>
            <a:endParaRPr lang="en-US" b="1" dirty="0"/>
          </a:p>
          <a:p>
            <a:r>
              <a:rPr lang="en-US" b="1" dirty="0"/>
              <a:t>General Trend</a:t>
            </a:r>
            <a:r>
              <a:rPr lang="en-US" dirty="0"/>
              <a:t>:</a:t>
            </a:r>
          </a:p>
          <a:p>
            <a:pPr>
              <a:buFont typeface="Arial" panose="020B0604020202020204" pitchFamily="34" charset="0"/>
              <a:buChar char="•"/>
            </a:pPr>
            <a:r>
              <a:rPr lang="en-US" dirty="0"/>
              <a:t>The bar graph highlights the relationship between average combined usage hours and mental health status categories (e.g., "Poor," "Neutral," "Good").</a:t>
            </a:r>
          </a:p>
          <a:p>
            <a:pPr>
              <a:buFont typeface="Arial" panose="020B0604020202020204" pitchFamily="34" charset="0"/>
              <a:buChar char="•"/>
            </a:pPr>
            <a:r>
              <a:rPr lang="en-US" dirty="0"/>
              <a:t>Higher combined usage hours are often associated with poorer mental health, suggesting that excessive screen time or digital engagement might negatively impact mental well-being.</a:t>
            </a:r>
          </a:p>
          <a:p>
            <a:r>
              <a:rPr lang="en-US" b="1" dirty="0"/>
              <a:t>Key Observations</a:t>
            </a:r>
            <a:r>
              <a:rPr lang="en-US" dirty="0"/>
              <a:t>:</a:t>
            </a:r>
          </a:p>
          <a:p>
            <a:pPr>
              <a:buFont typeface="Arial" panose="020B0604020202020204" pitchFamily="34" charset="0"/>
              <a:buChar char="•"/>
            </a:pPr>
            <a:r>
              <a:rPr lang="en-US" b="1" dirty="0"/>
              <a:t>Poor Mental Health</a:t>
            </a:r>
            <a:r>
              <a:rPr lang="en-US" dirty="0"/>
              <a:t>: This category tends to show the highest average combined usage hours. This may imply a potential link between heavy technology use and mental health challenges, such as stress, anxiety, or depression.</a:t>
            </a:r>
          </a:p>
          <a:p>
            <a:pPr>
              <a:buFont typeface="Arial" panose="020B0604020202020204" pitchFamily="34" charset="0"/>
              <a:buChar char="•"/>
            </a:pPr>
            <a:r>
              <a:rPr lang="en-US" b="1" dirty="0"/>
              <a:t>Neutral Mental Health</a:t>
            </a:r>
            <a:r>
              <a:rPr lang="en-US" dirty="0"/>
              <a:t>: Individuals with neutral mental health status exhibit moderate combined usage hours, suggesting more balanced or healthier usage patterns compared to those with poor mental health.</a:t>
            </a:r>
          </a:p>
          <a:p>
            <a:pPr>
              <a:buFont typeface="Arial" panose="020B0604020202020204" pitchFamily="34" charset="0"/>
              <a:buChar char="•"/>
            </a:pPr>
            <a:r>
              <a:rPr lang="en-US" b="1" dirty="0"/>
              <a:t>Good Mental Health</a:t>
            </a:r>
            <a:r>
              <a:rPr lang="en-US" dirty="0"/>
              <a:t>: This group shows the lowest combined usage hours on average. This aligns with findings that limited screen time and balanced technology use may contribute to better mental well-being.</a:t>
            </a:r>
          </a:p>
          <a:p>
            <a:pPr>
              <a:buFont typeface="Arial" panose="020B0604020202020204" pitchFamily="34" charset="0"/>
              <a:buChar char="•"/>
            </a:pPr>
            <a:endParaRPr lang="en-US" dirty="0"/>
          </a:p>
          <a:p>
            <a:pPr>
              <a:buFont typeface="Arial" panose="020B0604020202020204" pitchFamily="34" charset="0"/>
              <a:buChar char="•"/>
            </a:pPr>
            <a:r>
              <a:rPr lang="en-US" dirty="0"/>
              <a:t>The bar graph emphasizes a strong association between higher combined usage hours and poorer mental health. This insight is valuable for promoting digital wellness strategies and understanding how technology use impacts mental health.</a:t>
            </a:r>
          </a:p>
          <a:p>
            <a:pPr>
              <a:buFont typeface="Arial" panose="020B0604020202020204" pitchFamily="34" charset="0"/>
              <a:buChar char="•"/>
            </a:pPr>
            <a:endParaRPr lang="en-US" dirty="0"/>
          </a:p>
          <a:p>
            <a:pPr>
              <a:buFont typeface="Arial" panose="020B0604020202020204" pitchFamily="34" charset="0"/>
              <a:buChar char="•"/>
            </a:pPr>
            <a:r>
              <a:rPr lang="en-US" b="1" dirty="0"/>
              <a:t>For Intervention</a:t>
            </a:r>
            <a:r>
              <a:rPr lang="en-US" dirty="0"/>
              <a:t>: Reducing excessive technology usage might help improve mental health outcomes, especially for individuals in the "Poor" mental health category.</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6</a:t>
            </a:fld>
            <a:endParaRPr lang="en-US" dirty="0"/>
          </a:p>
        </p:txBody>
      </p:sp>
    </p:spTree>
    <p:extLst>
      <p:ext uri="{BB962C8B-B14F-4D97-AF65-F5344CB8AC3E}">
        <p14:creationId xmlns:p14="http://schemas.microsoft.com/office/powerpoint/2010/main" val="2754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General Trends Across Age</a:t>
            </a:r>
            <a:r>
              <a:rPr lang="en-US" dirty="0"/>
              <a:t>:</a:t>
            </a:r>
          </a:p>
          <a:p>
            <a:pPr>
              <a:buFont typeface="Arial" panose="020B0604020202020204" pitchFamily="34" charset="0"/>
              <a:buChar char="•"/>
            </a:pPr>
            <a:r>
              <a:rPr lang="en-US" dirty="0"/>
              <a:t>Younger age groups (e.g., teens and early 20s) tend to have higher combined usage hours for both genders, likely reflecting increased engagement with social media and gaming platforms.</a:t>
            </a:r>
          </a:p>
          <a:p>
            <a:pPr>
              <a:buFont typeface="Arial" panose="020B0604020202020204" pitchFamily="34" charset="0"/>
              <a:buChar char="•"/>
            </a:pPr>
            <a:r>
              <a:rPr lang="en-US" dirty="0"/>
              <a:t>As age increases, combined usage hours generally decrease, indicating a possible shift in priorities (e.g., work, family) or lower interest in technology-intensive activities.</a:t>
            </a:r>
          </a:p>
          <a:p>
            <a:pPr>
              <a:buFont typeface="Arial" panose="020B0604020202020204" pitchFamily="34" charset="0"/>
              <a:buChar char="•"/>
            </a:pPr>
            <a:r>
              <a:rPr lang="en-US" dirty="0"/>
              <a:t>Peaks of usage can be observed in certain younger age brackets, suggesting specific life stages (e.g., high school or college years) when technology usage is at its highest. The tapering of usage for older adults is consistent with broader studies on technology adoption and usage patterns.</a:t>
            </a:r>
          </a:p>
          <a:p>
            <a:pPr>
              <a:buFont typeface="Arial" panose="020B0604020202020204" pitchFamily="34" charset="0"/>
              <a:buNone/>
            </a:pPr>
            <a:endParaRPr lang="en-US" dirty="0"/>
          </a:p>
          <a:p>
            <a:r>
              <a:rPr lang="en-US" b="1" dirty="0"/>
              <a:t>Gender-Based Differences</a:t>
            </a:r>
            <a:r>
              <a:rPr lang="en-US" dirty="0"/>
              <a:t>:</a:t>
            </a:r>
          </a:p>
          <a:p>
            <a:pPr>
              <a:buFont typeface="Arial" panose="020B0604020202020204" pitchFamily="34" charset="0"/>
              <a:buChar char="•"/>
            </a:pPr>
            <a:r>
              <a:rPr lang="en-US" dirty="0"/>
              <a:t>At most ages, males show slightly higher combined usage hours than females. This might be attributed to higher gaming activity among males, as gaming often contributes significantly to combined usage.</a:t>
            </a:r>
          </a:p>
          <a:p>
            <a:pPr>
              <a:buFont typeface="Arial" panose="020B0604020202020204" pitchFamily="34" charset="0"/>
              <a:buChar char="•"/>
            </a:pPr>
            <a:r>
              <a:rPr lang="en-US" dirty="0"/>
              <a:t>The disparity between genders appears more pronounced in younger age groups and less significant in older age groups, where overall usage is lower.</a:t>
            </a:r>
          </a:p>
          <a:p>
            <a:pPr>
              <a:buFont typeface="Arial" panose="020B0604020202020204" pitchFamily="34" charset="0"/>
              <a:buNone/>
            </a:pPr>
            <a:endParaRPr lang="en-US" dirty="0"/>
          </a:p>
          <a:p>
            <a:r>
              <a:rPr lang="en-US" b="1" dirty="0"/>
              <a:t>Implications for Stress Levels</a:t>
            </a:r>
            <a:r>
              <a:rPr lang="en-US" dirty="0"/>
              <a:t>:</a:t>
            </a:r>
          </a:p>
          <a:p>
            <a:pPr>
              <a:buFont typeface="Arial" panose="020B0604020202020204" pitchFamily="34" charset="0"/>
              <a:buChar char="•"/>
            </a:pPr>
            <a:r>
              <a:rPr lang="en-US" dirty="0"/>
              <a:t>While this heatmap does not directly correlate usage with stress levels, the observed high usage hours among younger populations may align with higher stress levels seen in separate analyses. This could be explored further to understand whether heavy technology usage contributes to stress or serves as a coping mechanism.</a:t>
            </a:r>
          </a:p>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7</a:t>
            </a:fld>
            <a:endParaRPr lang="en-US" dirty="0"/>
          </a:p>
        </p:txBody>
      </p:sp>
    </p:spTree>
    <p:extLst>
      <p:ext uri="{BB962C8B-B14F-4D97-AF65-F5344CB8AC3E}">
        <p14:creationId xmlns:p14="http://schemas.microsoft.com/office/powerpoint/2010/main" val="63948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Gender-Specific Differences</a:t>
            </a:r>
            <a:r>
              <a:rPr lang="en-US" dirty="0"/>
              <a:t>:</a:t>
            </a:r>
          </a:p>
          <a:p>
            <a:pPr>
              <a:buFont typeface="Arial" panose="020B0604020202020204" pitchFamily="34" charset="0"/>
              <a:buChar char="•"/>
            </a:pPr>
            <a:r>
              <a:rPr lang="en-US" dirty="0"/>
              <a:t>For each mental health category, males generally have higher combined usage hours compared to females.</a:t>
            </a:r>
          </a:p>
          <a:p>
            <a:pPr>
              <a:buFont typeface="Arial" panose="020B0604020202020204" pitchFamily="34" charset="0"/>
              <a:buChar char="•"/>
            </a:pPr>
            <a:r>
              <a:rPr lang="en-US" dirty="0"/>
              <a:t>The disparity is particularly pronounced in the "Poor" mental health category, suggesting that males with poor mental health tend to engage more heavily in activities like social media and gaming.</a:t>
            </a:r>
          </a:p>
          <a:p>
            <a:r>
              <a:rPr lang="en-US" b="1" dirty="0"/>
              <a:t>Mental Health Trends</a:t>
            </a:r>
            <a:r>
              <a:rPr lang="en-US" dirty="0"/>
              <a:t>:</a:t>
            </a:r>
          </a:p>
          <a:p>
            <a:pPr>
              <a:buFont typeface="Arial" panose="020B0604020202020204" pitchFamily="34" charset="0"/>
              <a:buChar char="•"/>
            </a:pPr>
            <a:r>
              <a:rPr lang="en-US" dirty="0"/>
              <a:t>For both genders, individuals with "Poor" mental health exhibit the highest combined usage hours, while those with "Good" mental health show the lowest.</a:t>
            </a:r>
          </a:p>
          <a:p>
            <a:pPr>
              <a:buFont typeface="Arial" panose="020B0604020202020204" pitchFamily="34" charset="0"/>
              <a:buChar char="•"/>
            </a:pPr>
            <a:r>
              <a:rPr lang="en-US" dirty="0"/>
              <a:t>This trend aligns with the general assumption that excessive screen time correlates with poorer mental health.</a:t>
            </a:r>
          </a:p>
          <a:p>
            <a:r>
              <a:rPr lang="en-US" b="1" dirty="0"/>
              <a:t>Smaller Differences in "Good" Category</a:t>
            </a:r>
            <a:r>
              <a:rPr lang="en-US" dirty="0"/>
              <a:t>:</a:t>
            </a:r>
          </a:p>
          <a:p>
            <a:pPr>
              <a:buFont typeface="Arial" panose="020B0604020202020204" pitchFamily="34" charset="0"/>
              <a:buChar char="•"/>
            </a:pPr>
            <a:r>
              <a:rPr lang="en-US" dirty="0"/>
              <a:t>In the "Good" mental health category, the difference in combined usage hours between males and females is smaller, suggesting more balanced usage among individuals with better mental health.</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2928539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9</a:t>
            </a:fld>
            <a:endParaRPr lang="en-US" dirty="0"/>
          </a:p>
        </p:txBody>
      </p:sp>
    </p:spTree>
    <p:extLst>
      <p:ext uri="{BB962C8B-B14F-4D97-AF65-F5344CB8AC3E}">
        <p14:creationId xmlns:p14="http://schemas.microsoft.com/office/powerpoint/2010/main" val="1004145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pa.org/monitor/2024/04/teen-social-use-mental-health" TargetMode="External"/><Relationship Id="rId2" Type="http://schemas.openxmlformats.org/officeDocument/2006/relationships/hyperlink" Target="https://www.kaggle.com/datasets/waqi786/mental-health-and-technology-usage-datas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creativecommons.org/licenses/by-sa/3.0/"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manuelapereira64.wikidot.com/blog:150" TargetMode="External"/><Relationship Id="rId5" Type="http://schemas.openxmlformats.org/officeDocument/2006/relationships/image" Target="../media/image9.jpg"/><Relationship Id="rId4" Type="http://schemas.openxmlformats.org/officeDocument/2006/relationships/hyperlink" Target="https://pxhere.com/da/photo/93619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8D00ABF6-0E36-514A-E072-438A5F685E1D}"/>
              </a:ext>
            </a:extLst>
          </p:cNvPr>
          <p:cNvSpPr>
            <a:spLocks noGrp="1"/>
          </p:cNvSpPr>
          <p:nvPr>
            <p:ph type="title"/>
          </p:nvPr>
        </p:nvSpPr>
        <p:spPr>
          <a:xfrm>
            <a:off x="1141411" y="619126"/>
            <a:ext cx="9906000" cy="1477961"/>
          </a:xfrm>
        </p:spPr>
        <p:txBody>
          <a:bodyPr/>
          <a:lstStyle/>
          <a:p>
            <a:pPr algn="ctr"/>
            <a:r>
              <a:rPr lang="en-US" sz="3600" dirty="0">
                <a:latin typeface="Posterama" panose="020B0502040204020203" pitchFamily="34" charset="0"/>
                <a:cs typeface="Posterama" panose="020B0502040204020203" pitchFamily="34" charset="0"/>
              </a:rPr>
              <a:t>The Impact of recreational Technology use on mental health</a:t>
            </a:r>
            <a:endParaRPr lang="en-US" dirty="0">
              <a:latin typeface="Posterama" panose="020B0502040204020203" pitchFamily="34" charset="0"/>
              <a:cs typeface="Posterama" panose="020B0502040204020203" pitchFamily="34" charset="0"/>
            </a:endParaRPr>
          </a:p>
        </p:txBody>
      </p:sp>
      <p:sp>
        <p:nvSpPr>
          <p:cNvPr id="33" name="Text Placeholder 2">
            <a:extLst>
              <a:ext uri="{FF2B5EF4-FFF2-40B4-BE49-F238E27FC236}">
                <a16:creationId xmlns:a16="http://schemas.microsoft.com/office/drawing/2014/main" id="{B3C7C5F6-312B-0131-B6B3-0224A6ED7F96}"/>
              </a:ext>
            </a:extLst>
          </p:cNvPr>
          <p:cNvSpPr>
            <a:spLocks noGrp="1"/>
          </p:cNvSpPr>
          <p:nvPr>
            <p:ph type="body" idx="1"/>
          </p:nvPr>
        </p:nvSpPr>
        <p:spPr>
          <a:xfrm>
            <a:off x="3769519" y="5023381"/>
            <a:ext cx="4649783" cy="823912"/>
          </a:xfrm>
        </p:spPr>
        <p:txBody>
          <a:bodyPr>
            <a:normAutofit fontScale="55000" lnSpcReduction="20000"/>
          </a:bodyPr>
          <a:lstStyle/>
          <a:p>
            <a:pPr algn="ctr"/>
            <a:r>
              <a:rPr lang="en-US" dirty="0" err="1">
                <a:latin typeface="Posterama" panose="020B0504020200020000" pitchFamily="34" charset="0"/>
                <a:cs typeface="Posterama" panose="020B0504020200020000" pitchFamily="34" charset="0"/>
              </a:rPr>
              <a:t>Cordette</a:t>
            </a:r>
            <a:r>
              <a:rPr lang="en-US" dirty="0">
                <a:latin typeface="Posterama" panose="020B0504020200020000" pitchFamily="34" charset="0"/>
                <a:cs typeface="Posterama" panose="020B0504020200020000" pitchFamily="34" charset="0"/>
              </a:rPr>
              <a:t> Gillis</a:t>
            </a:r>
          </a:p>
          <a:p>
            <a:pPr algn="ctr"/>
            <a:r>
              <a:rPr lang="en-US" dirty="0">
                <a:latin typeface="Posterama" panose="020B0504020200020000" pitchFamily="34" charset="0"/>
                <a:cs typeface="Posterama" panose="020B0504020200020000" pitchFamily="34" charset="0"/>
              </a:rPr>
              <a:t>Inshirah Khatib</a:t>
            </a:r>
          </a:p>
          <a:p>
            <a:pPr algn="ctr"/>
            <a:r>
              <a:rPr lang="en-US" dirty="0">
                <a:latin typeface="Posterama" panose="020B0504020200020000" pitchFamily="34" charset="0"/>
                <a:cs typeface="Posterama" panose="020B0504020200020000" pitchFamily="34" charset="0"/>
              </a:rPr>
              <a:t>Logan Dameron</a:t>
            </a:r>
          </a:p>
          <a:p>
            <a:endParaRPr lang="en-US" dirty="0"/>
          </a:p>
        </p:txBody>
      </p:sp>
      <p:pic>
        <p:nvPicPr>
          <p:cNvPr id="29" name="Content Placeholder 28" descr="Three people wearing headphones using computer">
            <a:extLst>
              <a:ext uri="{FF2B5EF4-FFF2-40B4-BE49-F238E27FC236}">
                <a16:creationId xmlns:a16="http://schemas.microsoft.com/office/drawing/2014/main" id="{19D46A8C-2A63-9FF7-409A-3C61042228A8}"/>
              </a:ext>
            </a:extLst>
          </p:cNvPr>
          <p:cNvPicPr>
            <a:picLocks noGrp="1" noChangeAspect="1"/>
          </p:cNvPicPr>
          <p:nvPr>
            <p:ph sz="quarter" idx="4"/>
          </p:nvPr>
        </p:nvPicPr>
        <p:blipFill>
          <a:blip r:embed="rId3"/>
          <a:stretch>
            <a:fillRect/>
          </a:stretch>
        </p:blipFill>
        <p:spPr>
          <a:xfrm>
            <a:off x="8060466" y="2097086"/>
            <a:ext cx="2986945" cy="1993653"/>
          </a:xfrm>
        </p:spPr>
      </p:pic>
      <p:pic>
        <p:nvPicPr>
          <p:cNvPr id="35" name="Content Placeholder 34" descr="Person standing on car taking photo">
            <a:extLst>
              <a:ext uri="{FF2B5EF4-FFF2-40B4-BE49-F238E27FC236}">
                <a16:creationId xmlns:a16="http://schemas.microsoft.com/office/drawing/2014/main" id="{44295C22-5DA7-3CFB-CB99-51F4954FE249}"/>
              </a:ext>
            </a:extLst>
          </p:cNvPr>
          <p:cNvPicPr>
            <a:picLocks noGrp="1" noChangeAspect="1"/>
          </p:cNvPicPr>
          <p:nvPr>
            <p:ph sz="half" idx="2"/>
          </p:nvPr>
        </p:nvPicPr>
        <p:blipFill>
          <a:blip r:embed="rId4"/>
          <a:stretch>
            <a:fillRect/>
          </a:stretch>
        </p:blipFill>
        <p:spPr>
          <a:xfrm>
            <a:off x="1255714" y="2122585"/>
            <a:ext cx="2986946" cy="1993650"/>
          </a:xfrm>
        </p:spPr>
      </p:pic>
      <p:pic>
        <p:nvPicPr>
          <p:cNvPr id="37" name="Picture 36" descr="Young people looking at smartphones">
            <a:extLst>
              <a:ext uri="{FF2B5EF4-FFF2-40B4-BE49-F238E27FC236}">
                <a16:creationId xmlns:a16="http://schemas.microsoft.com/office/drawing/2014/main" id="{230320A2-2E6A-108D-2805-1F0FAC39311B}"/>
              </a:ext>
            </a:extLst>
          </p:cNvPr>
          <p:cNvPicPr>
            <a:picLocks noChangeAspect="1"/>
          </p:cNvPicPr>
          <p:nvPr/>
        </p:nvPicPr>
        <p:blipFill>
          <a:blip r:embed="rId5"/>
          <a:stretch>
            <a:fillRect/>
          </a:stretch>
        </p:blipFill>
        <p:spPr>
          <a:xfrm>
            <a:off x="4600938" y="2097086"/>
            <a:ext cx="2986946" cy="1991297"/>
          </a:xfrm>
          <a:prstGeom prst="rect">
            <a:avLst/>
          </a:prstGeom>
        </p:spPr>
      </p:pic>
    </p:spTree>
    <p:extLst>
      <p:ext uri="{BB962C8B-B14F-4D97-AF65-F5344CB8AC3E}">
        <p14:creationId xmlns:p14="http://schemas.microsoft.com/office/powerpoint/2010/main" val="316947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738F-3E8A-3F19-53D3-328FF4BEF2B0}"/>
              </a:ext>
            </a:extLst>
          </p:cNvPr>
          <p:cNvSpPr>
            <a:spLocks noGrp="1"/>
          </p:cNvSpPr>
          <p:nvPr>
            <p:ph type="title"/>
          </p:nvPr>
        </p:nvSpPr>
        <p:spPr>
          <a:xfrm>
            <a:off x="1384809" y="68835"/>
            <a:ext cx="3856037" cy="810639"/>
          </a:xfrm>
        </p:spPr>
        <p:txBody>
          <a:bodyPr/>
          <a:lstStyle/>
          <a:p>
            <a:r>
              <a:rPr lang="en-US" dirty="0">
                <a:latin typeface="Posterama" panose="020B0504020200020000" pitchFamily="34" charset="0"/>
                <a:cs typeface="Posterama" panose="020B0504020200020000" pitchFamily="34" charset="0"/>
              </a:rPr>
              <a:t>Visual 5</a:t>
            </a:r>
          </a:p>
        </p:txBody>
      </p:sp>
      <p:sp>
        <p:nvSpPr>
          <p:cNvPr id="4" name="Text Placeholder 3">
            <a:extLst>
              <a:ext uri="{FF2B5EF4-FFF2-40B4-BE49-F238E27FC236}">
                <a16:creationId xmlns:a16="http://schemas.microsoft.com/office/drawing/2014/main" id="{4977D228-E8FE-10A1-41E7-B1FC8BB34AC8}"/>
              </a:ext>
            </a:extLst>
          </p:cNvPr>
          <p:cNvSpPr>
            <a:spLocks noGrp="1"/>
          </p:cNvSpPr>
          <p:nvPr>
            <p:ph type="body" sz="half" idx="2"/>
          </p:nvPr>
        </p:nvSpPr>
        <p:spPr>
          <a:xfrm>
            <a:off x="2192203" y="1152043"/>
            <a:ext cx="7807585" cy="492540"/>
          </a:xfrm>
        </p:spPr>
        <p:txBody>
          <a:bodyPr>
            <a:normAutofit/>
          </a:bodyPr>
          <a:lstStyle/>
          <a:p>
            <a:r>
              <a:rPr lang="en-US" sz="2200" dirty="0">
                <a:latin typeface="Posterama" panose="020B0504020200020000" pitchFamily="34" charset="0"/>
                <a:cs typeface="Posterama" panose="020B0504020200020000" pitchFamily="34" charset="0"/>
              </a:rPr>
              <a:t>Do hours gaming correlate negatively with mental health?</a:t>
            </a:r>
            <a:endParaRPr lang="en-US" sz="2200" dirty="0"/>
          </a:p>
        </p:txBody>
      </p:sp>
      <p:pic>
        <p:nvPicPr>
          <p:cNvPr id="5" name="Content Placeholder 4" descr="A screen shot of a graph&#10;&#10;Description automatically generated">
            <a:extLst>
              <a:ext uri="{FF2B5EF4-FFF2-40B4-BE49-F238E27FC236}">
                <a16:creationId xmlns:a16="http://schemas.microsoft.com/office/drawing/2014/main" id="{A6C02A48-25F8-CFAF-735D-27BCE0A489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6584" y="2110598"/>
            <a:ext cx="5247872" cy="3220286"/>
          </a:xfrm>
          <a:prstGeom prst="rect">
            <a:avLst/>
          </a:prstGeom>
          <a:ln>
            <a:solidFill>
              <a:sysClr val="windowText" lastClr="000000"/>
            </a:solid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8ED98F6C-E966-4920-A88A-A32307E56B30}"/>
              </a:ext>
            </a:extLst>
          </p:cNvPr>
          <p:cNvSpPr txBox="1"/>
          <p:nvPr/>
        </p:nvSpPr>
        <p:spPr>
          <a:xfrm>
            <a:off x="4249339" y="1527116"/>
            <a:ext cx="3490592" cy="282706"/>
          </a:xfrm>
          <a:prstGeom prst="rect">
            <a:avLst/>
          </a:prstGeom>
          <a:noFill/>
        </p:spPr>
        <p:txBody>
          <a:bodyPr wrap="square">
            <a:spAutoFit/>
          </a:bodyPr>
          <a:lstStyle/>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Note</a:t>
            </a:r>
            <a:r>
              <a:rPr lang="en-US" sz="1200" i="1" dirty="0">
                <a:effectLst/>
                <a:latin typeface="Calibri" panose="020F0502020204030204" pitchFamily="34" charset="0"/>
                <a:ea typeface="Aptos" panose="020B0004020202020204" pitchFamily="34" charset="0"/>
                <a:cs typeface="Times New Roman" panose="02020603050405020304" pitchFamily="18" charset="0"/>
              </a:rPr>
              <a:t>: Mental Health Status (1=Excellent, 4=Poor)</a:t>
            </a:r>
            <a:endParaRPr lang="en-US" sz="1200" i="1"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738A4A17-C180-2FE0-E8E8-C50AE293AFD6}"/>
              </a:ext>
            </a:extLst>
          </p:cNvPr>
          <p:cNvPicPr>
            <a:picLocks noChangeAspect="1"/>
          </p:cNvPicPr>
          <p:nvPr/>
        </p:nvPicPr>
        <p:blipFill>
          <a:blip r:embed="rId4"/>
          <a:stretch>
            <a:fillRect/>
          </a:stretch>
        </p:blipFill>
        <p:spPr>
          <a:xfrm>
            <a:off x="387544" y="2110598"/>
            <a:ext cx="5708456" cy="3220286"/>
          </a:xfrm>
          <a:prstGeom prst="rect">
            <a:avLst/>
          </a:prstGeom>
          <a:ln>
            <a:solidFill>
              <a:schemeClr val="bg1"/>
            </a:solid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DABF660-022F-0C4D-202C-ED26D08E4CFD}"/>
              </a:ext>
            </a:extLst>
          </p:cNvPr>
          <p:cNvSpPr txBox="1">
            <a:spLocks/>
          </p:cNvSpPr>
          <p:nvPr/>
        </p:nvSpPr>
        <p:spPr>
          <a:xfrm>
            <a:off x="7201726" y="5330884"/>
            <a:ext cx="3957587" cy="846257"/>
          </a:xfrm>
          <a:prstGeom prst="rect">
            <a:avLst/>
          </a:prstGeom>
          <a:noFill/>
        </p:spPr>
        <p:txBody>
          <a:bodyPr wrap="square">
            <a:spAutoFit/>
          </a:bodyPr>
          <a:lstStyle>
            <a:defPPr>
              <a:defRPr lang="en-US"/>
            </a:defPPr>
            <a:lvl1pPr marR="0">
              <a:lnSpc>
                <a:spcPct val="107000"/>
              </a:lnSpc>
              <a:spcAft>
                <a:spcPts val="800"/>
              </a:spcAft>
              <a:defRPr sz="1000" b="1">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dirty="0"/>
              <a:t>Correlation coefficient: </a:t>
            </a:r>
            <a:r>
              <a:rPr lang="en-US" altLang="en-US" b="0" dirty="0"/>
              <a:t>0.17730933540806434 indicates a weak positive correlation between gaming hours and poorer mental health.</a:t>
            </a:r>
            <a:r>
              <a:rPr lang="en-US" altLang="en-US" dirty="0"/>
              <a:t> </a:t>
            </a:r>
          </a:p>
          <a:p>
            <a:r>
              <a:rPr lang="en-US" altLang="en-US" dirty="0"/>
              <a:t>P-value: </a:t>
            </a:r>
            <a:r>
              <a:rPr lang="en-US" altLang="en-US" b="0" dirty="0"/>
              <a:t>2.002492338580837e-71 suggests that this correlation is statistically significant. </a:t>
            </a:r>
          </a:p>
        </p:txBody>
      </p:sp>
      <p:sp>
        <p:nvSpPr>
          <p:cNvPr id="16" name="TextBox 15">
            <a:extLst>
              <a:ext uri="{FF2B5EF4-FFF2-40B4-BE49-F238E27FC236}">
                <a16:creationId xmlns:a16="http://schemas.microsoft.com/office/drawing/2014/main" id="{6D7BE0A0-BF75-6032-0202-C035745999A0}"/>
              </a:ext>
            </a:extLst>
          </p:cNvPr>
          <p:cNvSpPr txBox="1">
            <a:spLocks/>
          </p:cNvSpPr>
          <p:nvPr/>
        </p:nvSpPr>
        <p:spPr>
          <a:xfrm>
            <a:off x="1198433" y="5378656"/>
            <a:ext cx="3957588" cy="846257"/>
          </a:xfrm>
          <a:prstGeom prst="rect">
            <a:avLst/>
          </a:prstGeom>
          <a:noFill/>
        </p:spPr>
        <p:txBody>
          <a:bodyPr wrap="square">
            <a:spAutoFit/>
          </a:bodyPr>
          <a:lstStyle>
            <a:defPPr>
              <a:defRPr lang="en-US"/>
            </a:defPPr>
            <a:lvl1pPr marR="0">
              <a:lnSpc>
                <a:spcPct val="107000"/>
              </a:lnSpc>
              <a:spcAft>
                <a:spcPts val="800"/>
              </a:spcAft>
              <a:defRPr sz="1000">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b="1" dirty="0"/>
              <a:t>Correlation coefficient: </a:t>
            </a:r>
            <a:r>
              <a:rPr lang="en-US" altLang="en-US" dirty="0"/>
              <a:t>-0.3390190750441893 indicates a moderate negative correlation between gaming hours and mental health status. </a:t>
            </a:r>
          </a:p>
          <a:p>
            <a:r>
              <a:rPr lang="en-US" altLang="en-US" b="1" dirty="0"/>
              <a:t>P-value: </a:t>
            </a:r>
            <a:r>
              <a:rPr lang="en-US" altLang="en-US" dirty="0"/>
              <a:t>0.33791424312534313 suggests that this correlation is not statistically significant. </a:t>
            </a:r>
          </a:p>
        </p:txBody>
      </p:sp>
    </p:spTree>
    <p:extLst>
      <p:ext uri="{BB962C8B-B14F-4D97-AF65-F5344CB8AC3E}">
        <p14:creationId xmlns:p14="http://schemas.microsoft.com/office/powerpoint/2010/main" val="281583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3CFF-390C-FA48-71D1-84D2B2A84D63}"/>
              </a:ext>
            </a:extLst>
          </p:cNvPr>
          <p:cNvSpPr>
            <a:spLocks noGrp="1"/>
          </p:cNvSpPr>
          <p:nvPr>
            <p:ph type="title"/>
          </p:nvPr>
        </p:nvSpPr>
        <p:spPr>
          <a:xfrm>
            <a:off x="4085300" y="199759"/>
            <a:ext cx="4021393" cy="791748"/>
          </a:xfrm>
        </p:spPr>
        <p:txBody>
          <a:bodyPr/>
          <a:lstStyle/>
          <a:p>
            <a:pPr algn="ctr"/>
            <a:r>
              <a:rPr lang="en-US" dirty="0">
                <a:latin typeface="Posterama" panose="020B0504020200020000" pitchFamily="34" charset="0"/>
                <a:cs typeface="Posterama" panose="020B0504020200020000" pitchFamily="34" charset="0"/>
              </a:rPr>
              <a:t>Conclusion</a:t>
            </a:r>
          </a:p>
        </p:txBody>
      </p:sp>
      <p:sp>
        <p:nvSpPr>
          <p:cNvPr id="4" name="Rectangle 1">
            <a:extLst>
              <a:ext uri="{FF2B5EF4-FFF2-40B4-BE49-F238E27FC236}">
                <a16:creationId xmlns:a16="http://schemas.microsoft.com/office/drawing/2014/main" id="{A1D213BD-C956-C177-5778-C43FC542EAE6}"/>
              </a:ext>
            </a:extLst>
          </p:cNvPr>
          <p:cNvSpPr>
            <a:spLocks noGrp="1" noChangeArrowheads="1"/>
          </p:cNvSpPr>
          <p:nvPr>
            <p:ph idx="1"/>
          </p:nvPr>
        </p:nvSpPr>
        <p:spPr bwMode="auto">
          <a:xfrm>
            <a:off x="1369524" y="991507"/>
            <a:ext cx="945295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dataset highlights a strong relationship between technology usage, mental health, age, and gender.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Younger individuals, especially males, have the highest combined usage hours, driven largely by gaming and social media.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High combined usage hours are strongly associated with poor mental health, indicating potential negative effects of excessive screen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Males consistently exhibit higher usage across all mental health categories, with a pronounced gap in the "Poor" mental health group.</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 does not establish causality, leaving open the question of whether heavy usage causes poor mental health or serves as a coping mechanism.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361967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Resources</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hlinkClick r:id="rId2"/>
              </a:rPr>
              <a:t>https://www.kaggle.com/datasets/waqi786/mental-health-and-technology-usage-dataset</a:t>
            </a:r>
            <a:endParaRPr lang="en-US" dirty="0">
              <a:latin typeface="Posterama" panose="020B0504020200020000" pitchFamily="34" charset="0"/>
              <a:ea typeface="Tahoma" panose="020B0604030504040204" pitchFamily="34" charset="0"/>
              <a:cs typeface="Posterama" panose="020B0504020200020000" pitchFamily="34" charset="0"/>
            </a:endParaRPr>
          </a:p>
          <a:p>
            <a:pPr lvl="0"/>
            <a:r>
              <a:rPr lang="en-US" dirty="0">
                <a:hlinkClick r:id="rId3"/>
              </a:rPr>
              <a:t>Teens are spending nearly 5 hours daily on social media. </a:t>
            </a:r>
            <a:r>
              <a:rPr lang="en-US">
                <a:hlinkClick r:id="rId3"/>
              </a:rPr>
              <a:t>Here are the mental health outcomes</a:t>
            </a:r>
            <a:endParaRPr lang="en-US" dirty="0">
              <a:latin typeface="Posterama" panose="020B0504020200020000" pitchFamily="34" charset="0"/>
              <a:ea typeface="Tahoma" panose="020B0604030504040204" pitchFamily="34" charset="0"/>
              <a:cs typeface="Posterama" panose="020B0504020200020000" pitchFamily="34" charset="0"/>
            </a:endParaRPr>
          </a:p>
        </p:txBody>
      </p:sp>
    </p:spTree>
    <p:extLst>
      <p:ext uri="{BB962C8B-B14F-4D97-AF65-F5344CB8AC3E}">
        <p14:creationId xmlns:p14="http://schemas.microsoft.com/office/powerpoint/2010/main" val="41582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D021-C0DB-E623-55A9-9EB22FDAFCE3}"/>
              </a:ext>
            </a:extLst>
          </p:cNvPr>
          <p:cNvSpPr>
            <a:spLocks noGrp="1"/>
          </p:cNvSpPr>
          <p:nvPr>
            <p:ph type="title"/>
          </p:nvPr>
        </p:nvSpPr>
        <p:spPr>
          <a:xfrm>
            <a:off x="1141413" y="489563"/>
            <a:ext cx="9905998" cy="1478570"/>
          </a:xfrm>
        </p:spPr>
        <p:txBody>
          <a:bodyPr/>
          <a:lstStyle/>
          <a:p>
            <a:r>
              <a:rPr lang="en-US" dirty="0">
                <a:latin typeface="Posterama" panose="020B0504020200020000" pitchFamily="34" charset="0"/>
                <a:cs typeface="Posterama" panose="020B0504020200020000" pitchFamily="34" charset="0"/>
              </a:rPr>
              <a:t>Hypothesis and Research Questions</a:t>
            </a:r>
          </a:p>
        </p:txBody>
      </p:sp>
      <p:sp>
        <p:nvSpPr>
          <p:cNvPr id="3" name="Content Placeholder 2">
            <a:extLst>
              <a:ext uri="{FF2B5EF4-FFF2-40B4-BE49-F238E27FC236}">
                <a16:creationId xmlns:a16="http://schemas.microsoft.com/office/drawing/2014/main" id="{B1324978-E57B-EA50-9C61-1EC4C269D84E}"/>
              </a:ext>
            </a:extLst>
          </p:cNvPr>
          <p:cNvSpPr>
            <a:spLocks noGrp="1"/>
          </p:cNvSpPr>
          <p:nvPr>
            <p:ph idx="1"/>
          </p:nvPr>
        </p:nvSpPr>
        <p:spPr>
          <a:xfrm>
            <a:off x="1139826" y="1815733"/>
            <a:ext cx="10325099" cy="3541714"/>
          </a:xfrm>
        </p:spPr>
        <p:txBody>
          <a:bodyPr>
            <a:noAutofit/>
          </a:bodyPr>
          <a:lstStyle/>
          <a:p>
            <a:pPr marL="0" indent="0">
              <a:buNone/>
            </a:pPr>
            <a:r>
              <a:rPr lang="en-US" sz="2200" b="0" i="0" dirty="0">
                <a:effectLst/>
                <a:latin typeface="Posterama" panose="020B0504020200020000" pitchFamily="34" charset="0"/>
                <a:cs typeface="Posterama" panose="020B0504020200020000" pitchFamily="34" charset="0"/>
              </a:rPr>
              <a:t>Hypothesis: Recreational technology use (Gaming and Social Media ) negatively impacts our mental health.</a:t>
            </a:r>
          </a:p>
          <a:p>
            <a:pPr marL="0" indent="0">
              <a:buNone/>
            </a:pPr>
            <a:r>
              <a:rPr lang="en-US" sz="2200" dirty="0">
                <a:latin typeface="Posterama" panose="020B0504020200020000" pitchFamily="34" charset="0"/>
                <a:cs typeface="Posterama" panose="020B0504020200020000" pitchFamily="34" charset="0"/>
              </a:rPr>
              <a:t>1. </a:t>
            </a:r>
            <a:r>
              <a:rPr lang="en-US" sz="2200" b="0" i="0" dirty="0">
                <a:effectLst/>
                <a:latin typeface="Posterama" panose="020B0504020200020000" pitchFamily="34" charset="0"/>
                <a:cs typeface="Posterama" panose="020B0504020200020000" pitchFamily="34" charset="0"/>
              </a:rPr>
              <a:t>Does recreational technology use negatively impact our mental health? </a:t>
            </a:r>
          </a:p>
          <a:p>
            <a:pPr marL="0" indent="0">
              <a:buNone/>
            </a:pPr>
            <a:r>
              <a:rPr lang="en-US" sz="2200" b="0" i="0" dirty="0">
                <a:effectLst/>
                <a:latin typeface="Posterama" panose="020B0504020200020000" pitchFamily="34" charset="0"/>
                <a:cs typeface="Posterama" panose="020B0504020200020000" pitchFamily="34" charset="0"/>
              </a:rPr>
              <a:t>2. Is the impact different depending on age?</a:t>
            </a:r>
          </a:p>
          <a:p>
            <a:pPr marL="0" indent="0">
              <a:buNone/>
            </a:pPr>
            <a:r>
              <a:rPr lang="en-US" sz="2200" dirty="0">
                <a:latin typeface="Posterama" panose="020B0504020200020000" pitchFamily="34" charset="0"/>
                <a:cs typeface="Posterama" panose="020B0504020200020000" pitchFamily="34" charset="0"/>
              </a:rPr>
              <a:t>3. Is the impact different depending on g</a:t>
            </a:r>
            <a:r>
              <a:rPr lang="en-US" sz="2200" b="0" i="0" dirty="0">
                <a:effectLst/>
                <a:latin typeface="Posterama" panose="020B0504020200020000" pitchFamily="34" charset="0"/>
                <a:cs typeface="Posterama" panose="020B0504020200020000" pitchFamily="34" charset="0"/>
              </a:rPr>
              <a:t>ender?</a:t>
            </a:r>
          </a:p>
          <a:p>
            <a:pPr marL="0" indent="0">
              <a:buNone/>
            </a:pPr>
            <a:r>
              <a:rPr lang="en-US" sz="2200" dirty="0">
                <a:latin typeface="Posterama" panose="020B0504020200020000" pitchFamily="34" charset="0"/>
                <a:cs typeface="Posterama" panose="020B0504020200020000" pitchFamily="34" charset="0"/>
              </a:rPr>
              <a:t>4. Do hours spent on social media correlate negatively with mental health?</a:t>
            </a:r>
          </a:p>
          <a:p>
            <a:pPr marL="0" indent="0">
              <a:buNone/>
            </a:pPr>
            <a:r>
              <a:rPr lang="en-US" sz="2200" dirty="0">
                <a:latin typeface="Posterama" panose="020B0504020200020000" pitchFamily="34" charset="0"/>
                <a:cs typeface="Posterama" panose="020B0504020200020000" pitchFamily="34" charset="0"/>
              </a:rPr>
              <a:t>5. Do hours spent gaming correlate negatively with mental health?</a:t>
            </a:r>
          </a:p>
        </p:txBody>
      </p:sp>
    </p:spTree>
    <p:extLst>
      <p:ext uri="{BB962C8B-B14F-4D97-AF65-F5344CB8AC3E}">
        <p14:creationId xmlns:p14="http://schemas.microsoft.com/office/powerpoint/2010/main" val="358095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CF7E-A871-5004-E053-5F8479156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14FE0-9077-EC2F-C91E-4B8A0CF2F626}"/>
              </a:ext>
            </a:extLst>
          </p:cNvPr>
          <p:cNvSpPr>
            <a:spLocks noGrp="1"/>
          </p:cNvSpPr>
          <p:nvPr>
            <p:ph type="title"/>
          </p:nvPr>
        </p:nvSpPr>
        <p:spPr>
          <a:xfrm>
            <a:off x="819150" y="599468"/>
            <a:ext cx="9905998" cy="1478570"/>
          </a:xfrm>
        </p:spPr>
        <p:txBody>
          <a:bodyPr anchor="ctr">
            <a:normAutofit/>
          </a:bodyPr>
          <a:lstStyle/>
          <a:p>
            <a:r>
              <a:rPr lang="en-US" dirty="0">
                <a:latin typeface="Posterama" panose="020B0504020200020000" pitchFamily="34" charset="0"/>
                <a:cs typeface="Posterama" panose="020B0504020200020000" pitchFamily="34" charset="0"/>
              </a:rPr>
              <a:t>Why it matters?</a:t>
            </a:r>
          </a:p>
        </p:txBody>
      </p:sp>
      <p:sp>
        <p:nvSpPr>
          <p:cNvPr id="3" name="Content Placeholder 2">
            <a:extLst>
              <a:ext uri="{FF2B5EF4-FFF2-40B4-BE49-F238E27FC236}">
                <a16:creationId xmlns:a16="http://schemas.microsoft.com/office/drawing/2014/main" id="{9E8FB963-0651-ACD6-A970-FD687A1338EF}"/>
              </a:ext>
            </a:extLst>
          </p:cNvPr>
          <p:cNvSpPr>
            <a:spLocks noGrp="1"/>
          </p:cNvSpPr>
          <p:nvPr>
            <p:ph sz="half" idx="1"/>
          </p:nvPr>
        </p:nvSpPr>
        <p:spPr>
          <a:xfrm>
            <a:off x="819150" y="1885950"/>
            <a:ext cx="5200649" cy="3905250"/>
          </a:xfrm>
        </p:spPr>
        <p:txBody>
          <a:bodyPr>
            <a:normAutofit/>
          </a:bodyPr>
          <a:lstStyle/>
          <a:p>
            <a:pPr marL="0" indent="0">
              <a:lnSpc>
                <a:spcPct val="110000"/>
              </a:lnSpc>
              <a:buNone/>
            </a:pPr>
            <a:r>
              <a:rPr lang="en-US" sz="1900" dirty="0">
                <a:latin typeface="Posterama" panose="020B0504020200020000" pitchFamily="34" charset="0"/>
                <a:cs typeface="Posterama" panose="020B0504020200020000" pitchFamily="34" charset="0"/>
              </a:rPr>
              <a:t>Technology, especially smartphones, computers, and the internet, is omnipresent. Studies show that the average person spends several hours daily on digital devices, engaging in activities such as social media, gaming, online education, and virtual meetings. This prevalence makes technology usage a significant determinant of behavioral, mental, and social patterns.</a:t>
            </a:r>
          </a:p>
        </p:txBody>
      </p:sp>
      <p:pic>
        <p:nvPicPr>
          <p:cNvPr id="5" name="Content Placeholder 4" descr="Person holding cellphone to take photo of food bowls, cups of coffee, croissants, napkins, and cutlery on wood table">
            <a:extLst>
              <a:ext uri="{FF2B5EF4-FFF2-40B4-BE49-F238E27FC236}">
                <a16:creationId xmlns:a16="http://schemas.microsoft.com/office/drawing/2014/main" id="{A2C4D5E2-2E63-8011-BD95-D5249987DF48}"/>
              </a:ext>
            </a:extLst>
          </p:cNvPr>
          <p:cNvPicPr>
            <a:picLocks noGrp="1" noChangeAspect="1"/>
          </p:cNvPicPr>
          <p:nvPr>
            <p:ph sz="half" idx="2"/>
          </p:nvPr>
        </p:nvPicPr>
        <p:blipFill>
          <a:blip r:embed="rId3"/>
          <a:stretch>
            <a:fillRect/>
          </a:stretch>
        </p:blipFill>
        <p:spPr>
          <a:xfrm>
            <a:off x="6172198" y="1885950"/>
            <a:ext cx="4875213" cy="3250142"/>
          </a:xfrm>
        </p:spPr>
      </p:pic>
    </p:spTree>
    <p:extLst>
      <p:ext uri="{BB962C8B-B14F-4D97-AF65-F5344CB8AC3E}">
        <p14:creationId xmlns:p14="http://schemas.microsoft.com/office/powerpoint/2010/main" val="1262179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Data Source</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rPr>
              <a:t>https://www.kaggle.com/datasets/waqi786/mental-health-and-technology-usage-dataset</a:t>
            </a:r>
          </a:p>
        </p:txBody>
      </p:sp>
      <p:pic>
        <p:nvPicPr>
          <p:cNvPr id="7" name="Picture 6">
            <a:extLst>
              <a:ext uri="{FF2B5EF4-FFF2-40B4-BE49-F238E27FC236}">
                <a16:creationId xmlns:a16="http://schemas.microsoft.com/office/drawing/2014/main" id="{B1DC8C40-99F9-44B9-3A10-66757A115D25}"/>
              </a:ext>
            </a:extLst>
          </p:cNvPr>
          <p:cNvPicPr>
            <a:picLocks noChangeAspect="1"/>
          </p:cNvPicPr>
          <p:nvPr/>
        </p:nvPicPr>
        <p:blipFill>
          <a:blip r:embed="rId3"/>
          <a:stretch>
            <a:fillRect/>
          </a:stretch>
        </p:blipFill>
        <p:spPr>
          <a:xfrm>
            <a:off x="848591" y="3298326"/>
            <a:ext cx="10494818" cy="2087335"/>
          </a:xfrm>
          <a:prstGeom prst="rect">
            <a:avLst/>
          </a:prstGeom>
        </p:spPr>
      </p:pic>
    </p:spTree>
    <p:extLst>
      <p:ext uri="{BB962C8B-B14F-4D97-AF65-F5344CB8AC3E}">
        <p14:creationId xmlns:p14="http://schemas.microsoft.com/office/powerpoint/2010/main" val="44963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C7673-8036-E977-1A66-192BB77F3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2DBBC-1061-2848-A3E5-462A14E28F87}"/>
              </a:ext>
            </a:extLst>
          </p:cNvPr>
          <p:cNvSpPr>
            <a:spLocks noGrp="1"/>
          </p:cNvSpPr>
          <p:nvPr>
            <p:ph type="title"/>
          </p:nvPr>
        </p:nvSpPr>
        <p:spPr>
          <a:xfrm>
            <a:off x="1141413" y="618518"/>
            <a:ext cx="9905998" cy="1478570"/>
          </a:xfrm>
        </p:spPr>
        <p:txBody>
          <a:bodyPr anchor="ctr">
            <a:normAutofit/>
          </a:bodyPr>
          <a:lstStyle/>
          <a:p>
            <a:pPr algn="ctr"/>
            <a:r>
              <a:rPr lang="en-US" sz="4400" dirty="0">
                <a:latin typeface="Posterama" panose="020B0504020200020000" pitchFamily="34" charset="0"/>
                <a:cs typeface="Posterama" panose="020B0504020200020000" pitchFamily="34" charset="0"/>
              </a:rPr>
              <a:t>Visuals &amp; analysis</a:t>
            </a:r>
          </a:p>
        </p:txBody>
      </p:sp>
      <p:pic>
        <p:nvPicPr>
          <p:cNvPr id="12" name="Picture 11" descr="A person holding a video game controller&#10;&#10;Description automatically generated">
            <a:extLst>
              <a:ext uri="{FF2B5EF4-FFF2-40B4-BE49-F238E27FC236}">
                <a16:creationId xmlns:a16="http://schemas.microsoft.com/office/drawing/2014/main" id="{254F8A47-7B05-A95C-9B10-5EA8C2891782}"/>
              </a:ext>
            </a:extLst>
          </p:cNvPr>
          <p:cNvPicPr>
            <a:picLocks noChangeAspect="1"/>
          </p:cNvPicPr>
          <p:nvPr/>
        </p:nvPicPr>
        <p:blipFill>
          <a:blip r:embed="rId3">
            <a:extLst>
              <a:ext uri="{837473B0-CC2E-450A-ABE3-18F120FF3D39}">
                <a1611:picAttrSrcUrl xmlns:a1611="http://schemas.microsoft.com/office/drawing/2016/11/main" r:id="rId4"/>
              </a:ext>
            </a:extLst>
          </a:blip>
          <a:srcRect l="3984" r="4075" b="1"/>
          <a:stretch/>
        </p:blipFill>
        <p:spPr>
          <a:xfrm>
            <a:off x="1141413" y="2249486"/>
            <a:ext cx="4172103" cy="3028950"/>
          </a:xfrm>
          <a:prstGeom prst="rect">
            <a:avLst/>
          </a:prstGeom>
          <a:noFill/>
        </p:spPr>
      </p:pic>
      <p:pic>
        <p:nvPicPr>
          <p:cNvPr id="9" name="Picture 8" descr="A hand touching a phone with social media icons&#10;&#10;Description automatically generated">
            <a:extLst>
              <a:ext uri="{FF2B5EF4-FFF2-40B4-BE49-F238E27FC236}">
                <a16:creationId xmlns:a16="http://schemas.microsoft.com/office/drawing/2014/main" id="{65B40948-3984-569F-22DB-54497792AEF4}"/>
              </a:ext>
            </a:extLst>
          </p:cNvPr>
          <p:cNvPicPr>
            <a:picLocks noChangeAspect="1"/>
          </p:cNvPicPr>
          <p:nvPr/>
        </p:nvPicPr>
        <p:blipFill>
          <a:blip r:embed="rId5">
            <a:extLst>
              <a:ext uri="{837473B0-CC2E-450A-ABE3-18F120FF3D39}">
                <a1611:picAttrSrcUrl xmlns:a1611="http://schemas.microsoft.com/office/drawing/2016/11/main" r:id="rId6"/>
              </a:ext>
            </a:extLst>
          </a:blip>
          <a:srcRect l="10633" r="11938"/>
          <a:stretch/>
        </p:blipFill>
        <p:spPr>
          <a:xfrm>
            <a:off x="6553200" y="2249486"/>
            <a:ext cx="4169385" cy="3028950"/>
          </a:xfrm>
          <a:prstGeom prst="rect">
            <a:avLst/>
          </a:prstGeom>
          <a:noFill/>
        </p:spPr>
      </p:pic>
      <p:sp>
        <p:nvSpPr>
          <p:cNvPr id="10" name="TextBox 9">
            <a:extLst>
              <a:ext uri="{FF2B5EF4-FFF2-40B4-BE49-F238E27FC236}">
                <a16:creationId xmlns:a16="http://schemas.microsoft.com/office/drawing/2014/main" id="{BEA40643-0BB8-7843-29E4-594A0F4FB774}"/>
              </a:ext>
            </a:extLst>
          </p:cNvPr>
          <p:cNvSpPr txBox="1"/>
          <p:nvPr/>
        </p:nvSpPr>
        <p:spPr>
          <a:xfrm>
            <a:off x="8798077" y="5591145"/>
            <a:ext cx="224933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manuelapereira64.wikidot.com/blog:15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42218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A89EC1-D3D2-8ECB-98B6-9ED4D5C015D9}"/>
              </a:ext>
            </a:extLst>
          </p:cNvPr>
          <p:cNvSpPr>
            <a:spLocks noGrp="1"/>
          </p:cNvSpPr>
          <p:nvPr>
            <p:ph type="body" sz="half" idx="2"/>
          </p:nvPr>
        </p:nvSpPr>
        <p:spPr>
          <a:xfrm>
            <a:off x="1146705" y="1160833"/>
            <a:ext cx="10820394" cy="3541714"/>
          </a:xfrm>
        </p:spPr>
        <p:txBody>
          <a:bodyPr>
            <a:normAutofit/>
          </a:bodyPr>
          <a:lstStyle/>
          <a:p>
            <a:r>
              <a:rPr lang="en-US" sz="2400" b="0" i="0" dirty="0">
                <a:effectLst/>
                <a:latin typeface="Posterama" panose="020B0504020200020000" pitchFamily="34" charset="0"/>
                <a:cs typeface="Posterama" panose="020B0504020200020000" pitchFamily="34" charset="0"/>
              </a:rPr>
              <a:t>Does recreational technology use negatively impact our mental health? </a:t>
            </a:r>
            <a:endParaRPr lang="en-US" sz="2400" dirty="0">
              <a:latin typeface="Posterama" panose="020B0504020200020000" pitchFamily="34" charset="0"/>
              <a:cs typeface="Posterama" panose="020B0504020200020000" pitchFamily="34" charset="0"/>
            </a:endParaRPr>
          </a:p>
        </p:txBody>
      </p:sp>
      <p:pic>
        <p:nvPicPr>
          <p:cNvPr id="8" name="Content Placeholder 7">
            <a:extLst>
              <a:ext uri="{FF2B5EF4-FFF2-40B4-BE49-F238E27FC236}">
                <a16:creationId xmlns:a16="http://schemas.microsoft.com/office/drawing/2014/main" id="{BD384807-9485-ECC8-8FC8-58BA679FE7E9}"/>
              </a:ext>
            </a:extLst>
          </p:cNvPr>
          <p:cNvPicPr>
            <a:picLocks noGrp="1" noChangeAspect="1"/>
          </p:cNvPicPr>
          <p:nvPr>
            <p:ph idx="1"/>
          </p:nvPr>
        </p:nvPicPr>
        <p:blipFill>
          <a:blip r:embed="rId3"/>
          <a:stretch>
            <a:fillRect/>
          </a:stretch>
        </p:blipFill>
        <p:spPr>
          <a:xfrm>
            <a:off x="779815" y="2119849"/>
            <a:ext cx="5101327" cy="3043258"/>
          </a:xfrm>
        </p:spPr>
      </p:pic>
      <p:pic>
        <p:nvPicPr>
          <p:cNvPr id="10" name="Picture 9">
            <a:extLst>
              <a:ext uri="{FF2B5EF4-FFF2-40B4-BE49-F238E27FC236}">
                <a16:creationId xmlns:a16="http://schemas.microsoft.com/office/drawing/2014/main" id="{DAE325EA-26B4-CC7F-56DD-87399ED9C860}"/>
              </a:ext>
            </a:extLst>
          </p:cNvPr>
          <p:cNvPicPr>
            <a:picLocks noChangeAspect="1"/>
          </p:cNvPicPr>
          <p:nvPr/>
        </p:nvPicPr>
        <p:blipFill>
          <a:blip r:embed="rId4"/>
          <a:stretch>
            <a:fillRect/>
          </a:stretch>
        </p:blipFill>
        <p:spPr>
          <a:xfrm>
            <a:off x="6310856" y="2119846"/>
            <a:ext cx="5101329" cy="3043259"/>
          </a:xfrm>
          <a:prstGeom prst="rect">
            <a:avLst/>
          </a:prstGeom>
        </p:spPr>
      </p:pic>
      <p:sp>
        <p:nvSpPr>
          <p:cNvPr id="3" name="Title 1">
            <a:extLst>
              <a:ext uri="{FF2B5EF4-FFF2-40B4-BE49-F238E27FC236}">
                <a16:creationId xmlns:a16="http://schemas.microsoft.com/office/drawing/2014/main" id="{056EE1ED-3B85-7573-56C9-2B665C1DB95C}"/>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1</a:t>
            </a:r>
          </a:p>
        </p:txBody>
      </p:sp>
    </p:spTree>
    <p:extLst>
      <p:ext uri="{BB962C8B-B14F-4D97-AF65-F5344CB8AC3E}">
        <p14:creationId xmlns:p14="http://schemas.microsoft.com/office/powerpoint/2010/main" val="308039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graph&#10;&#10;Description automatically generated">
            <a:extLst>
              <a:ext uri="{FF2B5EF4-FFF2-40B4-BE49-F238E27FC236}">
                <a16:creationId xmlns:a16="http://schemas.microsoft.com/office/drawing/2014/main" id="{3C6575FB-B571-090A-062F-50EA3596D14C}"/>
              </a:ext>
            </a:extLst>
          </p:cNvPr>
          <p:cNvPicPr>
            <a:picLocks noGrp="1" noChangeAspect="1"/>
          </p:cNvPicPr>
          <p:nvPr>
            <p:ph idx="1"/>
          </p:nvPr>
        </p:nvPicPr>
        <p:blipFill>
          <a:blip r:embed="rId3"/>
          <a:stretch/>
        </p:blipFill>
        <p:spPr>
          <a:xfrm>
            <a:off x="921641" y="2325983"/>
            <a:ext cx="4892040" cy="3674524"/>
          </a:xfrm>
          <a:noFill/>
        </p:spPr>
      </p:pic>
      <p:sp>
        <p:nvSpPr>
          <p:cNvPr id="10" name="Title 1">
            <a:extLst>
              <a:ext uri="{FF2B5EF4-FFF2-40B4-BE49-F238E27FC236}">
                <a16:creationId xmlns:a16="http://schemas.microsoft.com/office/drawing/2014/main" id="{CCBA757E-BFBE-4F77-A663-956FE051CD32}"/>
              </a:ext>
            </a:extLst>
          </p:cNvPr>
          <p:cNvSpPr txBox="1">
            <a:spLocks/>
          </p:cNvSpPr>
          <p:nvPr/>
        </p:nvSpPr>
        <p:spPr>
          <a:xfrm>
            <a:off x="921641" y="446087"/>
            <a:ext cx="3856037" cy="8016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Visuals 2</a:t>
            </a:r>
          </a:p>
        </p:txBody>
      </p:sp>
      <p:sp>
        <p:nvSpPr>
          <p:cNvPr id="13" name="Text Placeholder 3">
            <a:extLst>
              <a:ext uri="{FF2B5EF4-FFF2-40B4-BE49-F238E27FC236}">
                <a16:creationId xmlns:a16="http://schemas.microsoft.com/office/drawing/2014/main" id="{E2C28909-1D96-52C4-0A33-9936DCEFD7E3}"/>
              </a:ext>
            </a:extLst>
          </p:cNvPr>
          <p:cNvSpPr txBox="1">
            <a:spLocks/>
          </p:cNvSpPr>
          <p:nvPr/>
        </p:nvSpPr>
        <p:spPr>
          <a:xfrm>
            <a:off x="921641" y="1247772"/>
            <a:ext cx="3856037" cy="354171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400" b="0" i="0" dirty="0">
                <a:effectLst/>
                <a:latin typeface="Posterama" panose="020B0504020200020000" pitchFamily="34" charset="0"/>
                <a:cs typeface="Posterama" panose="020B0504020200020000" pitchFamily="34" charset="0"/>
              </a:rPr>
              <a:t>Is the impact different depending on age?</a:t>
            </a:r>
          </a:p>
          <a:p>
            <a:endParaRPr lang="en-US" sz="2400" dirty="0"/>
          </a:p>
        </p:txBody>
      </p:sp>
      <p:pic>
        <p:nvPicPr>
          <p:cNvPr id="3" name="Picture 2">
            <a:extLst>
              <a:ext uri="{FF2B5EF4-FFF2-40B4-BE49-F238E27FC236}">
                <a16:creationId xmlns:a16="http://schemas.microsoft.com/office/drawing/2014/main" id="{AC3896E5-87D9-5909-4AC3-9C18859D94C8}"/>
              </a:ext>
            </a:extLst>
          </p:cNvPr>
          <p:cNvPicPr>
            <a:picLocks noChangeAspect="1"/>
          </p:cNvPicPr>
          <p:nvPr/>
        </p:nvPicPr>
        <p:blipFill>
          <a:blip r:embed="rId4"/>
          <a:stretch>
            <a:fillRect/>
          </a:stretch>
        </p:blipFill>
        <p:spPr>
          <a:xfrm>
            <a:off x="6053603" y="2325983"/>
            <a:ext cx="5216756" cy="3612310"/>
          </a:xfrm>
          <a:prstGeom prst="rect">
            <a:avLst/>
          </a:prstGeom>
        </p:spPr>
      </p:pic>
    </p:spTree>
    <p:extLst>
      <p:ext uri="{BB962C8B-B14F-4D97-AF65-F5344CB8AC3E}">
        <p14:creationId xmlns:p14="http://schemas.microsoft.com/office/powerpoint/2010/main" val="1774468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E244-7838-ECDF-3185-C8750B6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6BE9C-5FD5-2B27-EFA7-B713DC264259}"/>
              </a:ext>
            </a:extLst>
          </p:cNvPr>
          <p:cNvSpPr>
            <a:spLocks noGrp="1"/>
          </p:cNvSpPr>
          <p:nvPr>
            <p:ph type="title"/>
          </p:nvPr>
        </p:nvSpPr>
        <p:spPr>
          <a:xfrm>
            <a:off x="864491" y="1523440"/>
            <a:ext cx="2705100" cy="2477059"/>
          </a:xfrm>
        </p:spPr>
        <p:txBody>
          <a:bodyPr anchor="ctr">
            <a:normAutofit/>
          </a:bodyPr>
          <a:lstStyle/>
          <a:p>
            <a:br>
              <a:rPr lang="en-US" sz="2400" dirty="0"/>
            </a:br>
            <a:r>
              <a:rPr lang="en-US" sz="2400" dirty="0"/>
              <a:t> </a:t>
            </a:r>
            <a:br>
              <a:rPr lang="en-US" sz="2400" dirty="0"/>
            </a:br>
            <a:r>
              <a:rPr lang="en-US" sz="2400" dirty="0">
                <a:latin typeface="Posterama" panose="020B0504020200020000" pitchFamily="34" charset="0"/>
                <a:cs typeface="Posterama" panose="020B0504020200020000" pitchFamily="34" charset="0"/>
              </a:rPr>
              <a:t>Is the impact different depending on g</a:t>
            </a:r>
            <a:r>
              <a:rPr lang="en-US" sz="2400" b="0" i="0" dirty="0">
                <a:effectLst/>
                <a:latin typeface="Posterama" panose="020B0504020200020000" pitchFamily="34" charset="0"/>
                <a:cs typeface="Posterama" panose="020B0504020200020000" pitchFamily="34" charset="0"/>
              </a:rPr>
              <a:t>ender?</a:t>
            </a:r>
            <a:br>
              <a:rPr lang="en-US" sz="2400" b="0" i="0" dirty="0">
                <a:effectLst/>
                <a:latin typeface="Posterama" panose="020B0504020200020000" pitchFamily="34" charset="0"/>
                <a:cs typeface="Posterama" panose="020B0504020200020000" pitchFamily="34" charset="0"/>
              </a:rPr>
            </a:br>
            <a:endParaRPr lang="en-US" sz="2400" dirty="0"/>
          </a:p>
        </p:txBody>
      </p:sp>
      <p:pic>
        <p:nvPicPr>
          <p:cNvPr id="14" name="Content Placeholder 13">
            <a:extLst>
              <a:ext uri="{FF2B5EF4-FFF2-40B4-BE49-F238E27FC236}">
                <a16:creationId xmlns:a16="http://schemas.microsoft.com/office/drawing/2014/main" id="{3F48E544-AE98-D2E9-87D3-A9B60CC1B206}"/>
              </a:ext>
            </a:extLst>
          </p:cNvPr>
          <p:cNvPicPr>
            <a:picLocks noGrp="1" noChangeAspect="1"/>
          </p:cNvPicPr>
          <p:nvPr>
            <p:ph idx="1"/>
          </p:nvPr>
        </p:nvPicPr>
        <p:blipFill>
          <a:blip r:embed="rId3"/>
          <a:stretch>
            <a:fillRect/>
          </a:stretch>
        </p:blipFill>
        <p:spPr>
          <a:xfrm>
            <a:off x="3766799" y="399018"/>
            <a:ext cx="7409350" cy="5201682"/>
          </a:xfrm>
        </p:spPr>
      </p:pic>
      <p:sp>
        <p:nvSpPr>
          <p:cNvPr id="5" name="Title 1">
            <a:extLst>
              <a:ext uri="{FF2B5EF4-FFF2-40B4-BE49-F238E27FC236}">
                <a16:creationId xmlns:a16="http://schemas.microsoft.com/office/drawing/2014/main" id="{8F3B4856-E894-B7E2-C670-2EC097F26961}"/>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3</a:t>
            </a:r>
          </a:p>
        </p:txBody>
      </p:sp>
    </p:spTree>
    <p:extLst>
      <p:ext uri="{BB962C8B-B14F-4D97-AF65-F5344CB8AC3E}">
        <p14:creationId xmlns:p14="http://schemas.microsoft.com/office/powerpoint/2010/main" val="253753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2F6D351-E42D-D174-4C0B-963B690BA5F4}"/>
              </a:ext>
            </a:extLst>
          </p:cNvPr>
          <p:cNvPicPr>
            <a:picLocks noGrp="1" noChangeAspect="1"/>
          </p:cNvPicPr>
          <p:nvPr>
            <p:ph idx="1"/>
          </p:nvPr>
        </p:nvPicPr>
        <p:blipFill>
          <a:blip r:embed="rId3"/>
          <a:stretch>
            <a:fillRect/>
          </a:stretch>
        </p:blipFill>
        <p:spPr>
          <a:xfrm>
            <a:off x="740352" y="1831512"/>
            <a:ext cx="5355648" cy="3194976"/>
          </a:xfrm>
        </p:spPr>
      </p:pic>
      <p:sp>
        <p:nvSpPr>
          <p:cNvPr id="4" name="Text Placeholder 3">
            <a:extLst>
              <a:ext uri="{FF2B5EF4-FFF2-40B4-BE49-F238E27FC236}">
                <a16:creationId xmlns:a16="http://schemas.microsoft.com/office/drawing/2014/main" id="{2E8A9D67-76B9-7A4C-2CEB-4B5F10AA6A8A}"/>
              </a:ext>
            </a:extLst>
          </p:cNvPr>
          <p:cNvSpPr>
            <a:spLocks noGrp="1"/>
          </p:cNvSpPr>
          <p:nvPr>
            <p:ph type="body" sz="half" idx="2"/>
          </p:nvPr>
        </p:nvSpPr>
        <p:spPr>
          <a:xfrm>
            <a:off x="1271323" y="1099929"/>
            <a:ext cx="9895681" cy="492898"/>
          </a:xfrm>
        </p:spPr>
        <p:txBody>
          <a:bodyPr>
            <a:normAutofit lnSpcReduction="10000"/>
          </a:bodyPr>
          <a:lstStyle/>
          <a:p>
            <a:r>
              <a:rPr lang="en-US" sz="2200" dirty="0">
                <a:latin typeface="Posterama" panose="020B0504020200020000" pitchFamily="34" charset="0"/>
                <a:cs typeface="Posterama" panose="020B0504020200020000" pitchFamily="34" charset="0"/>
              </a:rPr>
              <a:t>Do hours on social media correlate negatively with mental health?</a:t>
            </a:r>
          </a:p>
          <a:p>
            <a:endParaRPr lang="en-US" dirty="0"/>
          </a:p>
        </p:txBody>
      </p:sp>
      <p:pic>
        <p:nvPicPr>
          <p:cNvPr id="8" name="Picture 7">
            <a:extLst>
              <a:ext uri="{FF2B5EF4-FFF2-40B4-BE49-F238E27FC236}">
                <a16:creationId xmlns:a16="http://schemas.microsoft.com/office/drawing/2014/main" id="{F8CEB97F-CC78-93A4-5E8A-9BBDD13CCD52}"/>
              </a:ext>
            </a:extLst>
          </p:cNvPr>
          <p:cNvPicPr>
            <a:picLocks noChangeAspect="1"/>
          </p:cNvPicPr>
          <p:nvPr/>
        </p:nvPicPr>
        <p:blipFill>
          <a:blip r:embed="rId4"/>
          <a:stretch>
            <a:fillRect/>
          </a:stretch>
        </p:blipFill>
        <p:spPr>
          <a:xfrm>
            <a:off x="6219164" y="1831512"/>
            <a:ext cx="5355646" cy="3194976"/>
          </a:xfrm>
          <a:prstGeom prst="rect">
            <a:avLst/>
          </a:prstGeom>
        </p:spPr>
      </p:pic>
      <p:sp>
        <p:nvSpPr>
          <p:cNvPr id="7" name="Title 1">
            <a:extLst>
              <a:ext uri="{FF2B5EF4-FFF2-40B4-BE49-F238E27FC236}">
                <a16:creationId xmlns:a16="http://schemas.microsoft.com/office/drawing/2014/main" id="{F8178881-E5E8-40AF-194B-49F4D0E88509}"/>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4</a:t>
            </a:r>
          </a:p>
        </p:txBody>
      </p:sp>
    </p:spTree>
    <p:extLst>
      <p:ext uri="{BB962C8B-B14F-4D97-AF65-F5344CB8AC3E}">
        <p14:creationId xmlns:p14="http://schemas.microsoft.com/office/powerpoint/2010/main" val="619482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987</TotalTime>
  <Words>1522</Words>
  <Application>Microsoft Office PowerPoint</Application>
  <PresentationFormat>Widescreen</PresentationFormat>
  <Paragraphs>116</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Posterama</vt:lpstr>
      <vt:lpstr>Tw Cen MT</vt:lpstr>
      <vt:lpstr>Circuit</vt:lpstr>
      <vt:lpstr>The Impact of recreational Technology use on mental health</vt:lpstr>
      <vt:lpstr>Hypothesis and Research Questions</vt:lpstr>
      <vt:lpstr>Why it matters?</vt:lpstr>
      <vt:lpstr>Data Source</vt:lpstr>
      <vt:lpstr>Visuals &amp; analysis</vt:lpstr>
      <vt:lpstr>PowerPoint Presentation</vt:lpstr>
      <vt:lpstr>PowerPoint Presentation</vt:lpstr>
      <vt:lpstr>   Is the impact different depending on gender? </vt:lpstr>
      <vt:lpstr>PowerPoint Presentation</vt:lpstr>
      <vt:lpstr>Visual 5</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Inshirah Khatib</dc:creator>
  <cp:lastModifiedBy>Inshirah Khatib</cp:lastModifiedBy>
  <cp:revision>20</cp:revision>
  <dcterms:created xsi:type="dcterms:W3CDTF">2024-11-19T02:51:22Z</dcterms:created>
  <dcterms:modified xsi:type="dcterms:W3CDTF">2024-11-20T01:37:39Z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